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23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300" b="1" i="0" u="none" strike="noStrike" baseline="0" dirty="0" smtClean="0">
                <a:effectLst/>
              </a:rPr>
              <a:t>Sep </a:t>
            </a:r>
            <a:r>
              <a:rPr lang="en-US" sz="2300" b="1" dirty="0" smtClean="0">
                <a:solidFill>
                  <a:schemeClr val="tx1"/>
                </a:solidFill>
              </a:rPr>
              <a:t>2017 Estimated NSA State Construction </a:t>
            </a:r>
            <a:r>
              <a:rPr lang="en-US" sz="2300" b="1" dirty="0">
                <a:solidFill>
                  <a:schemeClr val="tx1"/>
                </a:solidFill>
              </a:rPr>
              <a:t>Unemployment Rates</a:t>
            </a:r>
          </a:p>
        </c:rich>
      </c:tx>
      <c:layout>
        <c:manualLayout>
          <c:xMode val="edge"/>
          <c:yMode val="edge"/>
          <c:x val="0.11345904457001925"/>
          <c:y val="2.10170507406065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23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5885976838118672E-2"/>
          <c:y val="9.263750296375016E-2"/>
          <c:w val="0.95083787956513555"/>
          <c:h val="0.777768383375076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Sheet1!$A$1</c:f>
              <c:strCache>
                <c:ptCount val="1"/>
                <c:pt idx="0">
                  <c:v>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Sheet1!$A$2:$A$54</c:f>
              <c:strCache>
                <c:ptCount val="52"/>
                <c:pt idx="1">
                  <c:v>CO</c:v>
                </c:pt>
                <c:pt idx="2">
                  <c:v>NE</c:v>
                </c:pt>
                <c:pt idx="3">
                  <c:v>ND</c:v>
                </c:pt>
                <c:pt idx="4">
                  <c:v>ID</c:v>
                </c:pt>
                <c:pt idx="5">
                  <c:v>MA</c:v>
                </c:pt>
                <c:pt idx="6">
                  <c:v>WY</c:v>
                </c:pt>
                <c:pt idx="7">
                  <c:v>OR</c:v>
                </c:pt>
                <c:pt idx="8">
                  <c:v>SC</c:v>
                </c:pt>
                <c:pt idx="9">
                  <c:v>VT</c:v>
                </c:pt>
                <c:pt idx="10">
                  <c:v>VA</c:v>
                </c:pt>
                <c:pt idx="11">
                  <c:v>IN</c:v>
                </c:pt>
                <c:pt idx="12">
                  <c:v>TX</c:v>
                </c:pt>
                <c:pt idx="13">
                  <c:v>UT</c:v>
                </c:pt>
                <c:pt idx="14">
                  <c:v>AL</c:v>
                </c:pt>
                <c:pt idx="15">
                  <c:v>GA</c:v>
                </c:pt>
                <c:pt idx="16">
                  <c:v>HI*</c:v>
                </c:pt>
                <c:pt idx="17">
                  <c:v>KS</c:v>
                </c:pt>
                <c:pt idx="18">
                  <c:v>NC</c:v>
                </c:pt>
                <c:pt idx="19">
                  <c:v>MD</c:v>
                </c:pt>
                <c:pt idx="20">
                  <c:v>MI</c:v>
                </c:pt>
                <c:pt idx="21">
                  <c:v>NH</c:v>
                </c:pt>
                <c:pt idx="22">
                  <c:v>TN</c:v>
                </c:pt>
                <c:pt idx="23">
                  <c:v>IA</c:v>
                </c:pt>
                <c:pt idx="24">
                  <c:v>AZ</c:v>
                </c:pt>
                <c:pt idx="25">
                  <c:v>LA</c:v>
                </c:pt>
                <c:pt idx="26">
                  <c:v>MN</c:v>
                </c:pt>
                <c:pt idx="27">
                  <c:v>NV</c:v>
                </c:pt>
                <c:pt idx="28">
                  <c:v>MS</c:v>
                </c:pt>
                <c:pt idx="29">
                  <c:v>AR</c:v>
                </c:pt>
                <c:pt idx="30">
                  <c:v>SD</c:v>
                </c:pt>
                <c:pt idx="31">
                  <c:v>US</c:v>
                </c:pt>
                <c:pt idx="32">
                  <c:v>CA</c:v>
                </c:pt>
                <c:pt idx="33">
                  <c:v>FL</c:v>
                </c:pt>
                <c:pt idx="34">
                  <c:v>KY</c:v>
                </c:pt>
                <c:pt idx="35">
                  <c:v>OK</c:v>
                </c:pt>
                <c:pt idx="36">
                  <c:v>WI</c:v>
                </c:pt>
                <c:pt idx="37">
                  <c:v>MO</c:v>
                </c:pt>
                <c:pt idx="38">
                  <c:v>WA</c:v>
                </c:pt>
                <c:pt idx="39">
                  <c:v>MT</c:v>
                </c:pt>
                <c:pt idx="40">
                  <c:v>NJ</c:v>
                </c:pt>
                <c:pt idx="41">
                  <c:v>ME</c:v>
                </c:pt>
                <c:pt idx="42">
                  <c:v>OH</c:v>
                </c:pt>
                <c:pt idx="43">
                  <c:v>WV</c:v>
                </c:pt>
                <c:pt idx="44">
                  <c:v>DE*</c:v>
                </c:pt>
                <c:pt idx="45">
                  <c:v>NY</c:v>
                </c:pt>
                <c:pt idx="46">
                  <c:v>PA</c:v>
                </c:pt>
                <c:pt idx="47">
                  <c:v>RI</c:v>
                </c:pt>
                <c:pt idx="48">
                  <c:v>IL</c:v>
                </c:pt>
                <c:pt idx="49">
                  <c:v>CT</c:v>
                </c:pt>
                <c:pt idx="50">
                  <c:v>NM</c:v>
                </c:pt>
                <c:pt idx="51">
                  <c:v>AK</c:v>
                </c:pt>
              </c:strCache>
            </c:strRef>
          </c:cat>
          <c:val>
            <c:numRef>
              <c:f>Sheet1!$A$2:$A$54</c:f>
              <c:numCache>
                <c:formatCode>@</c:formatCode>
                <c:ptCount val="53"/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Sheet1!$B$1</c:f>
              <c:strCache>
                <c:ptCount val="1"/>
                <c:pt idx="0">
                  <c:v>Construction Unemployment Rates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2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cat>
            <c:strRef>
              <c:f>Sheet1!$A$2:$A$54</c:f>
              <c:strCache>
                <c:ptCount val="52"/>
                <c:pt idx="1">
                  <c:v>CO</c:v>
                </c:pt>
                <c:pt idx="2">
                  <c:v>NE</c:v>
                </c:pt>
                <c:pt idx="3">
                  <c:v>ND</c:v>
                </c:pt>
                <c:pt idx="4">
                  <c:v>ID</c:v>
                </c:pt>
                <c:pt idx="5">
                  <c:v>MA</c:v>
                </c:pt>
                <c:pt idx="6">
                  <c:v>WY</c:v>
                </c:pt>
                <c:pt idx="7">
                  <c:v>OR</c:v>
                </c:pt>
                <c:pt idx="8">
                  <c:v>SC</c:v>
                </c:pt>
                <c:pt idx="9">
                  <c:v>VT</c:v>
                </c:pt>
                <c:pt idx="10">
                  <c:v>VA</c:v>
                </c:pt>
                <c:pt idx="11">
                  <c:v>IN</c:v>
                </c:pt>
                <c:pt idx="12">
                  <c:v>TX</c:v>
                </c:pt>
                <c:pt idx="13">
                  <c:v>UT</c:v>
                </c:pt>
                <c:pt idx="14">
                  <c:v>AL</c:v>
                </c:pt>
                <c:pt idx="15">
                  <c:v>GA</c:v>
                </c:pt>
                <c:pt idx="16">
                  <c:v>HI*</c:v>
                </c:pt>
                <c:pt idx="17">
                  <c:v>KS</c:v>
                </c:pt>
                <c:pt idx="18">
                  <c:v>NC</c:v>
                </c:pt>
                <c:pt idx="19">
                  <c:v>MD</c:v>
                </c:pt>
                <c:pt idx="20">
                  <c:v>MI</c:v>
                </c:pt>
                <c:pt idx="21">
                  <c:v>NH</c:v>
                </c:pt>
                <c:pt idx="22">
                  <c:v>TN</c:v>
                </c:pt>
                <c:pt idx="23">
                  <c:v>IA</c:v>
                </c:pt>
                <c:pt idx="24">
                  <c:v>AZ</c:v>
                </c:pt>
                <c:pt idx="25">
                  <c:v>LA</c:v>
                </c:pt>
                <c:pt idx="26">
                  <c:v>MN</c:v>
                </c:pt>
                <c:pt idx="27">
                  <c:v>NV</c:v>
                </c:pt>
                <c:pt idx="28">
                  <c:v>MS</c:v>
                </c:pt>
                <c:pt idx="29">
                  <c:v>AR</c:v>
                </c:pt>
                <c:pt idx="30">
                  <c:v>SD</c:v>
                </c:pt>
                <c:pt idx="31">
                  <c:v>US</c:v>
                </c:pt>
                <c:pt idx="32">
                  <c:v>CA</c:v>
                </c:pt>
                <c:pt idx="33">
                  <c:v>FL</c:v>
                </c:pt>
                <c:pt idx="34">
                  <c:v>KY</c:v>
                </c:pt>
                <c:pt idx="35">
                  <c:v>OK</c:v>
                </c:pt>
                <c:pt idx="36">
                  <c:v>WI</c:v>
                </c:pt>
                <c:pt idx="37">
                  <c:v>MO</c:v>
                </c:pt>
                <c:pt idx="38">
                  <c:v>WA</c:v>
                </c:pt>
                <c:pt idx="39">
                  <c:v>MT</c:v>
                </c:pt>
                <c:pt idx="40">
                  <c:v>NJ</c:v>
                </c:pt>
                <c:pt idx="41">
                  <c:v>ME</c:v>
                </c:pt>
                <c:pt idx="42">
                  <c:v>OH</c:v>
                </c:pt>
                <c:pt idx="43">
                  <c:v>WV</c:v>
                </c:pt>
                <c:pt idx="44">
                  <c:v>DE*</c:v>
                </c:pt>
                <c:pt idx="45">
                  <c:v>NY</c:v>
                </c:pt>
                <c:pt idx="46">
                  <c:v>PA</c:v>
                </c:pt>
                <c:pt idx="47">
                  <c:v>RI</c:v>
                </c:pt>
                <c:pt idx="48">
                  <c:v>IL</c:v>
                </c:pt>
                <c:pt idx="49">
                  <c:v>CT</c:v>
                </c:pt>
                <c:pt idx="50">
                  <c:v>NM</c:v>
                </c:pt>
                <c:pt idx="51">
                  <c:v>AK</c:v>
                </c:pt>
              </c:strCache>
            </c:strRef>
          </c:cat>
          <c:val>
            <c:numRef>
              <c:f>Sheet1!$B$2:$B$54</c:f>
              <c:numCache>
                <c:formatCode>0.0</c:formatCode>
                <c:ptCount val="53"/>
                <c:pt idx="1">
                  <c:v>2.2999999999999998</c:v>
                </c:pt>
                <c:pt idx="2">
                  <c:v>2.4</c:v>
                </c:pt>
                <c:pt idx="3">
                  <c:v>2.5</c:v>
                </c:pt>
                <c:pt idx="4">
                  <c:v>3.1</c:v>
                </c:pt>
                <c:pt idx="5">
                  <c:v>3.3</c:v>
                </c:pt>
                <c:pt idx="6">
                  <c:v>3.3</c:v>
                </c:pt>
                <c:pt idx="7">
                  <c:v>3.4</c:v>
                </c:pt>
                <c:pt idx="8">
                  <c:v>3.5</c:v>
                </c:pt>
                <c:pt idx="9">
                  <c:v>3.5</c:v>
                </c:pt>
                <c:pt idx="10">
                  <c:v>3.6</c:v>
                </c:pt>
                <c:pt idx="11">
                  <c:v>3.7</c:v>
                </c:pt>
                <c:pt idx="12">
                  <c:v>3.7</c:v>
                </c:pt>
                <c:pt idx="13">
                  <c:v>3.7</c:v>
                </c:pt>
                <c:pt idx="14">
                  <c:v>3.8</c:v>
                </c:pt>
                <c:pt idx="15">
                  <c:v>3.9</c:v>
                </c:pt>
                <c:pt idx="16">
                  <c:v>3.9</c:v>
                </c:pt>
                <c:pt idx="17">
                  <c:v>3.9</c:v>
                </c:pt>
                <c:pt idx="18">
                  <c:v>4</c:v>
                </c:pt>
                <c:pt idx="19">
                  <c:v>4.2</c:v>
                </c:pt>
                <c:pt idx="20">
                  <c:v>4.3</c:v>
                </c:pt>
                <c:pt idx="21">
                  <c:v>4.3</c:v>
                </c:pt>
                <c:pt idx="22">
                  <c:v>4.3</c:v>
                </c:pt>
                <c:pt idx="23">
                  <c:v>4.4000000000000004</c:v>
                </c:pt>
                <c:pt idx="24">
                  <c:v>4.5</c:v>
                </c:pt>
                <c:pt idx="25">
                  <c:v>4.5</c:v>
                </c:pt>
                <c:pt idx="26">
                  <c:v>4.5</c:v>
                </c:pt>
                <c:pt idx="27">
                  <c:v>4.5</c:v>
                </c:pt>
                <c:pt idx="28">
                  <c:v>4.5999999999999996</c:v>
                </c:pt>
                <c:pt idx="29">
                  <c:v>4.7</c:v>
                </c:pt>
                <c:pt idx="30">
                  <c:v>4.7</c:v>
                </c:pt>
                <c:pt idx="31">
                  <c:v>4.7</c:v>
                </c:pt>
                <c:pt idx="32">
                  <c:v>4.8</c:v>
                </c:pt>
                <c:pt idx="33">
                  <c:v>4.8</c:v>
                </c:pt>
                <c:pt idx="34">
                  <c:v>4.9000000000000004</c:v>
                </c:pt>
                <c:pt idx="35">
                  <c:v>4.9000000000000004</c:v>
                </c:pt>
                <c:pt idx="36">
                  <c:v>5.2</c:v>
                </c:pt>
                <c:pt idx="37">
                  <c:v>5.3</c:v>
                </c:pt>
                <c:pt idx="38">
                  <c:v>5.3</c:v>
                </c:pt>
                <c:pt idx="39">
                  <c:v>5.5</c:v>
                </c:pt>
                <c:pt idx="40">
                  <c:v>5.7</c:v>
                </c:pt>
                <c:pt idx="41">
                  <c:v>5.8</c:v>
                </c:pt>
                <c:pt idx="42">
                  <c:v>5.8</c:v>
                </c:pt>
                <c:pt idx="43">
                  <c:v>5.9</c:v>
                </c:pt>
                <c:pt idx="44">
                  <c:v>6.1</c:v>
                </c:pt>
                <c:pt idx="45">
                  <c:v>6.1</c:v>
                </c:pt>
                <c:pt idx="46">
                  <c:v>6.3</c:v>
                </c:pt>
                <c:pt idx="47">
                  <c:v>6.3</c:v>
                </c:pt>
                <c:pt idx="48">
                  <c:v>6.7</c:v>
                </c:pt>
                <c:pt idx="49">
                  <c:v>6.8</c:v>
                </c:pt>
                <c:pt idx="50">
                  <c:v>8.1999999999999993</c:v>
                </c:pt>
                <c:pt idx="51">
                  <c:v>10.4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37"/>
        <c:axId val="323997856"/>
        <c:axId val="323996288"/>
      </c:barChart>
      <c:catAx>
        <c:axId val="323997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996288"/>
        <c:crosses val="autoZero"/>
        <c:auto val="0"/>
        <c:lblAlgn val="ctr"/>
        <c:lblOffset val="100"/>
        <c:tickLblSkip val="1"/>
        <c:noMultiLvlLbl val="0"/>
      </c:catAx>
      <c:valAx>
        <c:axId val="323996288"/>
        <c:scaling>
          <c:orientation val="minMax"/>
          <c:max val="11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3997856"/>
        <c:crossesAt val="1"/>
        <c:crossBetween val="midCat"/>
        <c:majorUnit val="1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300" b="1" i="0" u="none" strike="noStrike" baseline="0" dirty="0" smtClean="0">
                <a:effectLst/>
              </a:rPr>
              <a:t>Year-over-Year </a:t>
            </a:r>
            <a:r>
              <a:rPr lang="en-US" sz="2300" b="1" i="0" u="none" strike="noStrike" baseline="0" dirty="0" smtClean="0">
                <a:solidFill>
                  <a:schemeClr val="tx1"/>
                </a:solidFill>
                <a:effectLst/>
              </a:rPr>
              <a:t>Change in </a:t>
            </a:r>
            <a:r>
              <a:rPr lang="en-US" sz="2300" b="1" i="0" u="none" strike="noStrike" baseline="0" dirty="0" smtClean="0">
                <a:effectLst/>
              </a:rPr>
              <a:t>September </a:t>
            </a:r>
            <a:r>
              <a:rPr lang="en-US" sz="2300" b="1" dirty="0" smtClean="0">
                <a:solidFill>
                  <a:schemeClr val="tx1"/>
                </a:solidFill>
              </a:rPr>
              <a:t>2017 </a:t>
            </a:r>
            <a:r>
              <a:rPr lang="en-US" sz="2300" b="1" dirty="0" smtClean="0">
                <a:solidFill>
                  <a:schemeClr val="tx1"/>
                </a:solidFill>
              </a:rPr>
              <a:t>Estimated NSA State </a:t>
            </a:r>
          </a:p>
          <a:p>
            <a:pPr>
              <a:defRPr sz="2300">
                <a:solidFill>
                  <a:schemeClr val="tx1"/>
                </a:solidFill>
              </a:defRPr>
            </a:pPr>
            <a:r>
              <a:rPr lang="en-US" sz="2300" b="1" dirty="0" smtClean="0">
                <a:solidFill>
                  <a:schemeClr val="tx1"/>
                </a:solidFill>
              </a:rPr>
              <a:t>Construction Unemployment </a:t>
            </a:r>
            <a:r>
              <a:rPr lang="en-US" sz="2300" b="1" dirty="0">
                <a:solidFill>
                  <a:schemeClr val="tx1"/>
                </a:solidFill>
              </a:rPr>
              <a:t>Rates</a:t>
            </a:r>
          </a:p>
        </c:rich>
      </c:tx>
      <c:layout>
        <c:manualLayout>
          <c:xMode val="edge"/>
          <c:yMode val="edge"/>
          <c:x val="0.19552975044081167"/>
          <c:y val="2.29276917170253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1920587563912232E-2"/>
          <c:y val="0.16142057811482621"/>
          <c:w val="0.95083787956513555"/>
          <c:h val="0.68987889845981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Year-over-Year Change in Construction Unemployment Rates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3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cat>
            <c:strRef>
              <c:f>Sheet1!$A$2:$A$54</c:f>
              <c:strCache>
                <c:ptCount val="52"/>
                <c:pt idx="1">
                  <c:v>AL</c:v>
                </c:pt>
                <c:pt idx="2">
                  <c:v>TN</c:v>
                </c:pt>
                <c:pt idx="3">
                  <c:v>RI</c:v>
                </c:pt>
                <c:pt idx="4">
                  <c:v>LA</c:v>
                </c:pt>
                <c:pt idx="5">
                  <c:v>WY</c:v>
                </c:pt>
                <c:pt idx="6">
                  <c:v>NE</c:v>
                </c:pt>
                <c:pt idx="7">
                  <c:v>PA</c:v>
                </c:pt>
                <c:pt idx="8">
                  <c:v>MS</c:v>
                </c:pt>
                <c:pt idx="9">
                  <c:v>NM</c:v>
                </c:pt>
                <c:pt idx="10">
                  <c:v>AR</c:v>
                </c:pt>
                <c:pt idx="11">
                  <c:v>OR</c:v>
                </c:pt>
                <c:pt idx="12">
                  <c:v>AZ</c:v>
                </c:pt>
                <c:pt idx="13">
                  <c:v>HI*</c:v>
                </c:pt>
                <c:pt idx="14">
                  <c:v>MO</c:v>
                </c:pt>
                <c:pt idx="15">
                  <c:v>IL</c:v>
                </c:pt>
                <c:pt idx="16">
                  <c:v>NC</c:v>
                </c:pt>
                <c:pt idx="17">
                  <c:v>WV</c:v>
                </c:pt>
                <c:pt idx="18">
                  <c:v>WI</c:v>
                </c:pt>
                <c:pt idx="19">
                  <c:v>MN</c:v>
                </c:pt>
                <c:pt idx="20">
                  <c:v>NV</c:v>
                </c:pt>
                <c:pt idx="21">
                  <c:v>SC</c:v>
                </c:pt>
                <c:pt idx="22">
                  <c:v>KY</c:v>
                </c:pt>
                <c:pt idx="23">
                  <c:v>MD</c:v>
                </c:pt>
                <c:pt idx="24">
                  <c:v>MT</c:v>
                </c:pt>
                <c:pt idx="25">
                  <c:v>OK</c:v>
                </c:pt>
                <c:pt idx="26">
                  <c:v>TX</c:v>
                </c:pt>
                <c:pt idx="27">
                  <c:v>VT</c:v>
                </c:pt>
                <c:pt idx="28">
                  <c:v>AK</c:v>
                </c:pt>
                <c:pt idx="29">
                  <c:v>CA</c:v>
                </c:pt>
                <c:pt idx="30">
                  <c:v>CO</c:v>
                </c:pt>
                <c:pt idx="31">
                  <c:v>FL</c:v>
                </c:pt>
                <c:pt idx="32">
                  <c:v>US</c:v>
                </c:pt>
                <c:pt idx="33">
                  <c:v>GA</c:v>
                </c:pt>
                <c:pt idx="34">
                  <c:v>IN</c:v>
                </c:pt>
                <c:pt idx="35">
                  <c:v>KS</c:v>
                </c:pt>
                <c:pt idx="36">
                  <c:v>NJ</c:v>
                </c:pt>
                <c:pt idx="37">
                  <c:v>WA</c:v>
                </c:pt>
                <c:pt idx="38">
                  <c:v>ND</c:v>
                </c:pt>
                <c:pt idx="39">
                  <c:v>OH</c:v>
                </c:pt>
                <c:pt idx="40">
                  <c:v>ME</c:v>
                </c:pt>
                <c:pt idx="41">
                  <c:v>MI</c:v>
                </c:pt>
                <c:pt idx="42">
                  <c:v>VA</c:v>
                </c:pt>
                <c:pt idx="43">
                  <c:v>ID</c:v>
                </c:pt>
                <c:pt idx="44">
                  <c:v>MA</c:v>
                </c:pt>
                <c:pt idx="45">
                  <c:v>NY</c:v>
                </c:pt>
                <c:pt idx="46">
                  <c:v>CT</c:v>
                </c:pt>
                <c:pt idx="47">
                  <c:v>IA</c:v>
                </c:pt>
                <c:pt idx="48">
                  <c:v>NH</c:v>
                </c:pt>
                <c:pt idx="49">
                  <c:v>SD</c:v>
                </c:pt>
                <c:pt idx="50">
                  <c:v>UT</c:v>
                </c:pt>
                <c:pt idx="51">
                  <c:v>DE*</c:v>
                </c:pt>
              </c:strCache>
            </c:strRef>
          </c:cat>
          <c:val>
            <c:numRef>
              <c:f>Sheet1!$B$2:$B$54</c:f>
              <c:numCache>
                <c:formatCode>0.0</c:formatCode>
                <c:ptCount val="53"/>
                <c:pt idx="1">
                  <c:v>-3.5</c:v>
                </c:pt>
                <c:pt idx="2">
                  <c:v>-2.5</c:v>
                </c:pt>
                <c:pt idx="3">
                  <c:v>-1.6</c:v>
                </c:pt>
                <c:pt idx="4">
                  <c:v>-1.4</c:v>
                </c:pt>
                <c:pt idx="5">
                  <c:v>-1.4</c:v>
                </c:pt>
                <c:pt idx="6">
                  <c:v>-1.3</c:v>
                </c:pt>
                <c:pt idx="7">
                  <c:v>-1.3</c:v>
                </c:pt>
                <c:pt idx="8">
                  <c:v>-1.2</c:v>
                </c:pt>
                <c:pt idx="9">
                  <c:v>-1.2</c:v>
                </c:pt>
                <c:pt idx="10">
                  <c:v>-1.1000000000000001</c:v>
                </c:pt>
                <c:pt idx="11">
                  <c:v>-1</c:v>
                </c:pt>
                <c:pt idx="12">
                  <c:v>-0.9</c:v>
                </c:pt>
                <c:pt idx="13">
                  <c:v>-0.9</c:v>
                </c:pt>
                <c:pt idx="14">
                  <c:v>-0.9</c:v>
                </c:pt>
                <c:pt idx="15">
                  <c:v>-0.8</c:v>
                </c:pt>
                <c:pt idx="16">
                  <c:v>-0.8</c:v>
                </c:pt>
                <c:pt idx="17">
                  <c:v>-0.8</c:v>
                </c:pt>
                <c:pt idx="18">
                  <c:v>-0.8</c:v>
                </c:pt>
                <c:pt idx="19">
                  <c:v>-0.7</c:v>
                </c:pt>
                <c:pt idx="20">
                  <c:v>-0.7</c:v>
                </c:pt>
                <c:pt idx="21">
                  <c:v>-0.7</c:v>
                </c:pt>
                <c:pt idx="22">
                  <c:v>-0.6</c:v>
                </c:pt>
                <c:pt idx="23">
                  <c:v>-0.6</c:v>
                </c:pt>
                <c:pt idx="24">
                  <c:v>-0.6</c:v>
                </c:pt>
                <c:pt idx="25">
                  <c:v>-0.6</c:v>
                </c:pt>
                <c:pt idx="26">
                  <c:v>-0.6</c:v>
                </c:pt>
                <c:pt idx="27">
                  <c:v>-0.6</c:v>
                </c:pt>
                <c:pt idx="28">
                  <c:v>-0.5</c:v>
                </c:pt>
                <c:pt idx="29">
                  <c:v>-0.5</c:v>
                </c:pt>
                <c:pt idx="30">
                  <c:v>-0.5</c:v>
                </c:pt>
                <c:pt idx="31">
                  <c:v>-0.5</c:v>
                </c:pt>
                <c:pt idx="32">
                  <c:v>-0.5</c:v>
                </c:pt>
                <c:pt idx="33">
                  <c:v>-0.4</c:v>
                </c:pt>
                <c:pt idx="34">
                  <c:v>-0.4</c:v>
                </c:pt>
                <c:pt idx="35">
                  <c:v>-0.4</c:v>
                </c:pt>
                <c:pt idx="36">
                  <c:v>-0.4</c:v>
                </c:pt>
                <c:pt idx="37">
                  <c:v>-0.4</c:v>
                </c:pt>
                <c:pt idx="38">
                  <c:v>-0.3</c:v>
                </c:pt>
                <c:pt idx="39">
                  <c:v>-0.3</c:v>
                </c:pt>
                <c:pt idx="40">
                  <c:v>-0.2</c:v>
                </c:pt>
                <c:pt idx="41">
                  <c:v>-0.2</c:v>
                </c:pt>
                <c:pt idx="42">
                  <c:v>-0.2</c:v>
                </c:pt>
                <c:pt idx="43">
                  <c:v>0.1</c:v>
                </c:pt>
                <c:pt idx="44">
                  <c:v>0.1</c:v>
                </c:pt>
                <c:pt idx="45">
                  <c:v>0.2</c:v>
                </c:pt>
                <c:pt idx="46">
                  <c:v>0.5</c:v>
                </c:pt>
                <c:pt idx="47">
                  <c:v>0.5</c:v>
                </c:pt>
                <c:pt idx="48">
                  <c:v>0.5</c:v>
                </c:pt>
                <c:pt idx="49">
                  <c:v>0.5</c:v>
                </c:pt>
                <c:pt idx="50">
                  <c:v>0.5</c:v>
                </c:pt>
                <c:pt idx="51">
                  <c:v>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1"/>
        <c:overlap val="37"/>
        <c:axId val="377137456"/>
        <c:axId val="377141768"/>
      </c:barChart>
      <c:catAx>
        <c:axId val="37713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solidFill>
            <a:schemeClr val="bg1"/>
          </a:solidFill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141768"/>
        <c:crosses val="autoZero"/>
        <c:auto val="0"/>
        <c:lblAlgn val="ctr"/>
        <c:lblOffset val="100"/>
        <c:tickLblSkip val="1"/>
        <c:noMultiLvlLbl val="0"/>
      </c:catAx>
      <c:valAx>
        <c:axId val="377141768"/>
        <c:scaling>
          <c:orientation val="minMax"/>
          <c:max val="1.5"/>
          <c:min val="-4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137456"/>
        <c:crossesAt val="1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3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300" b="1" i="0" u="none" strike="noStrike" baseline="0" dirty="0" smtClean="0">
                <a:effectLst/>
              </a:rPr>
              <a:t>Change in </a:t>
            </a:r>
            <a:r>
              <a:rPr lang="en-US" sz="2300" b="1" i="0" u="none" strike="noStrike" baseline="0" dirty="0" smtClean="0">
                <a:effectLst/>
              </a:rPr>
              <a:t>September 2017 </a:t>
            </a:r>
            <a:r>
              <a:rPr lang="en-US" sz="2300" b="1" dirty="0" smtClean="0">
                <a:solidFill>
                  <a:schemeClr val="tx1"/>
                </a:solidFill>
              </a:rPr>
              <a:t>Estimated NSA State Construction</a:t>
            </a:r>
            <a:r>
              <a:rPr lang="en-US" sz="2300" b="1" baseline="0" dirty="0" smtClean="0">
                <a:solidFill>
                  <a:schemeClr val="tx1"/>
                </a:solidFill>
              </a:rPr>
              <a:t> </a:t>
            </a:r>
            <a:r>
              <a:rPr lang="en-US" sz="2300" b="1" dirty="0" smtClean="0">
                <a:solidFill>
                  <a:schemeClr val="tx1"/>
                </a:solidFill>
              </a:rPr>
              <a:t>Unemployment Rates from </a:t>
            </a:r>
            <a:r>
              <a:rPr lang="en-US" sz="2300" b="1" i="0" u="none" strike="noStrike" baseline="0" dirty="0" smtClean="0">
                <a:effectLst/>
              </a:rPr>
              <a:t>August 2017</a:t>
            </a:r>
            <a:endParaRPr lang="en-US" sz="2300" b="1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0.17139130753763743"/>
          <c:y val="1.7195768787769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3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1920587563912232E-2"/>
          <c:y val="0.15186737323273231"/>
          <c:w val="0.95083787956513555"/>
          <c:h val="0.68987889845981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Monthly Change in Construction Unemployment Rates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Pt>
            <c:idx val="1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2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3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cat>
            <c:strRef>
              <c:f>Sheet1!$A$2:$A$54</c:f>
              <c:strCache>
                <c:ptCount val="52"/>
                <c:pt idx="1">
                  <c:v>SC</c:v>
                </c:pt>
                <c:pt idx="2">
                  <c:v>AL</c:v>
                </c:pt>
                <c:pt idx="3">
                  <c:v>AR</c:v>
                </c:pt>
                <c:pt idx="4">
                  <c:v>LA</c:v>
                </c:pt>
                <c:pt idx="5">
                  <c:v>NE</c:v>
                </c:pt>
                <c:pt idx="6">
                  <c:v>MO</c:v>
                </c:pt>
                <c:pt idx="7">
                  <c:v>AZ</c:v>
                </c:pt>
                <c:pt idx="8">
                  <c:v>IN</c:v>
                </c:pt>
                <c:pt idx="9">
                  <c:v>MS</c:v>
                </c:pt>
                <c:pt idx="10">
                  <c:v>NC</c:v>
                </c:pt>
                <c:pt idx="11">
                  <c:v>PA</c:v>
                </c:pt>
                <c:pt idx="12">
                  <c:v>WV</c:v>
                </c:pt>
                <c:pt idx="13">
                  <c:v>KY</c:v>
                </c:pt>
                <c:pt idx="14">
                  <c:v>CA</c:v>
                </c:pt>
                <c:pt idx="15">
                  <c:v>OK</c:v>
                </c:pt>
                <c:pt idx="16">
                  <c:v>KS</c:v>
                </c:pt>
                <c:pt idx="17">
                  <c:v>OR</c:v>
                </c:pt>
                <c:pt idx="18">
                  <c:v>TX</c:v>
                </c:pt>
                <c:pt idx="19">
                  <c:v>VA</c:v>
                </c:pt>
                <c:pt idx="20">
                  <c:v>TN</c:v>
                </c:pt>
                <c:pt idx="21">
                  <c:v>IL</c:v>
                </c:pt>
                <c:pt idx="22">
                  <c:v>US</c:v>
                </c:pt>
                <c:pt idx="23">
                  <c:v>CO</c:v>
                </c:pt>
                <c:pt idx="24">
                  <c:v>GA</c:v>
                </c:pt>
                <c:pt idx="25">
                  <c:v>MN</c:v>
                </c:pt>
                <c:pt idx="26">
                  <c:v>OH</c:v>
                </c:pt>
                <c:pt idx="27">
                  <c:v>MD</c:v>
                </c:pt>
                <c:pt idx="28">
                  <c:v>MA</c:v>
                </c:pt>
                <c:pt idx="29">
                  <c:v>NM</c:v>
                </c:pt>
                <c:pt idx="30">
                  <c:v>UT</c:v>
                </c:pt>
                <c:pt idx="31">
                  <c:v>NJ</c:v>
                </c:pt>
                <c:pt idx="32">
                  <c:v>VT</c:v>
                </c:pt>
                <c:pt idx="33">
                  <c:v>WI</c:v>
                </c:pt>
                <c:pt idx="34">
                  <c:v>DE*</c:v>
                </c:pt>
                <c:pt idx="35">
                  <c:v>MI</c:v>
                </c:pt>
                <c:pt idx="36">
                  <c:v>SD</c:v>
                </c:pt>
                <c:pt idx="37">
                  <c:v>ND</c:v>
                </c:pt>
                <c:pt idx="38">
                  <c:v>CT</c:v>
                </c:pt>
                <c:pt idx="39">
                  <c:v>IA</c:v>
                </c:pt>
                <c:pt idx="40">
                  <c:v>NV</c:v>
                </c:pt>
                <c:pt idx="41">
                  <c:v>NY</c:v>
                </c:pt>
                <c:pt idx="42">
                  <c:v>FL</c:v>
                </c:pt>
                <c:pt idx="43">
                  <c:v>ME</c:v>
                </c:pt>
                <c:pt idx="44">
                  <c:v>MT</c:v>
                </c:pt>
                <c:pt idx="45">
                  <c:v>WA</c:v>
                </c:pt>
                <c:pt idx="46">
                  <c:v>HI*</c:v>
                </c:pt>
                <c:pt idx="47">
                  <c:v>NH</c:v>
                </c:pt>
                <c:pt idx="48">
                  <c:v>ID</c:v>
                </c:pt>
                <c:pt idx="49">
                  <c:v>WY</c:v>
                </c:pt>
                <c:pt idx="50">
                  <c:v>AK</c:v>
                </c:pt>
                <c:pt idx="51">
                  <c:v>RI</c:v>
                </c:pt>
              </c:strCache>
            </c:strRef>
          </c:cat>
          <c:val>
            <c:numRef>
              <c:f>Sheet1!$B$2:$B$54</c:f>
              <c:numCache>
                <c:formatCode>0.0</c:formatCode>
                <c:ptCount val="53"/>
                <c:pt idx="1">
                  <c:v>-1.5</c:v>
                </c:pt>
                <c:pt idx="2">
                  <c:v>-1.1000000000000001</c:v>
                </c:pt>
                <c:pt idx="3">
                  <c:v>-1.1000000000000001</c:v>
                </c:pt>
                <c:pt idx="4">
                  <c:v>-1.1000000000000001</c:v>
                </c:pt>
                <c:pt idx="5">
                  <c:v>-1.1000000000000001</c:v>
                </c:pt>
                <c:pt idx="6">
                  <c:v>-0.8</c:v>
                </c:pt>
                <c:pt idx="7">
                  <c:v>-0.7</c:v>
                </c:pt>
                <c:pt idx="8">
                  <c:v>-0.7</c:v>
                </c:pt>
                <c:pt idx="9">
                  <c:v>-0.5</c:v>
                </c:pt>
                <c:pt idx="10">
                  <c:v>-0.5</c:v>
                </c:pt>
                <c:pt idx="11">
                  <c:v>-0.5</c:v>
                </c:pt>
                <c:pt idx="12">
                  <c:v>-0.5</c:v>
                </c:pt>
                <c:pt idx="13">
                  <c:v>-0.4</c:v>
                </c:pt>
                <c:pt idx="14">
                  <c:v>-0.3</c:v>
                </c:pt>
                <c:pt idx="15">
                  <c:v>-0.3</c:v>
                </c:pt>
                <c:pt idx="16">
                  <c:v>-0.2</c:v>
                </c:pt>
                <c:pt idx="17">
                  <c:v>-0.2</c:v>
                </c:pt>
                <c:pt idx="18">
                  <c:v>-0.2</c:v>
                </c:pt>
                <c:pt idx="19">
                  <c:v>-0.2</c:v>
                </c:pt>
                <c:pt idx="20">
                  <c:v>-0.1</c:v>
                </c:pt>
                <c:pt idx="21">
                  <c:v>0</c:v>
                </c:pt>
                <c:pt idx="22">
                  <c:v>0</c:v>
                </c:pt>
                <c:pt idx="23">
                  <c:v>0.1</c:v>
                </c:pt>
                <c:pt idx="24">
                  <c:v>0.1</c:v>
                </c:pt>
                <c:pt idx="25">
                  <c:v>0.1</c:v>
                </c:pt>
                <c:pt idx="26">
                  <c:v>0.1</c:v>
                </c:pt>
                <c:pt idx="27">
                  <c:v>0.2</c:v>
                </c:pt>
                <c:pt idx="28">
                  <c:v>0.2</c:v>
                </c:pt>
                <c:pt idx="29">
                  <c:v>0.2</c:v>
                </c:pt>
                <c:pt idx="30">
                  <c:v>0.2</c:v>
                </c:pt>
                <c:pt idx="31">
                  <c:v>0.3</c:v>
                </c:pt>
                <c:pt idx="32">
                  <c:v>0.3</c:v>
                </c:pt>
                <c:pt idx="33">
                  <c:v>0.3</c:v>
                </c:pt>
                <c:pt idx="34">
                  <c:v>0.4</c:v>
                </c:pt>
                <c:pt idx="35">
                  <c:v>0.4</c:v>
                </c:pt>
                <c:pt idx="36">
                  <c:v>0.4</c:v>
                </c:pt>
                <c:pt idx="37">
                  <c:v>0.5</c:v>
                </c:pt>
                <c:pt idx="38">
                  <c:v>0.6</c:v>
                </c:pt>
                <c:pt idx="39">
                  <c:v>0.6</c:v>
                </c:pt>
                <c:pt idx="40">
                  <c:v>0.6</c:v>
                </c:pt>
                <c:pt idx="41">
                  <c:v>0.6</c:v>
                </c:pt>
                <c:pt idx="42">
                  <c:v>0.7</c:v>
                </c:pt>
                <c:pt idx="43">
                  <c:v>0.9</c:v>
                </c:pt>
                <c:pt idx="44">
                  <c:v>0.9</c:v>
                </c:pt>
                <c:pt idx="45">
                  <c:v>0.9</c:v>
                </c:pt>
                <c:pt idx="46">
                  <c:v>1</c:v>
                </c:pt>
                <c:pt idx="47">
                  <c:v>1</c:v>
                </c:pt>
                <c:pt idx="48">
                  <c:v>1.2</c:v>
                </c:pt>
                <c:pt idx="49">
                  <c:v>1.3</c:v>
                </c:pt>
                <c:pt idx="50">
                  <c:v>1.7</c:v>
                </c:pt>
                <c:pt idx="51">
                  <c:v>1.7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1"/>
        <c:overlap val="37"/>
        <c:axId val="377141376"/>
        <c:axId val="377136672"/>
      </c:barChart>
      <c:catAx>
        <c:axId val="37714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solidFill>
            <a:schemeClr val="bg1"/>
          </a:solidFill>
          <a:ln w="1587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136672"/>
        <c:crosses val="autoZero"/>
        <c:auto val="0"/>
        <c:lblAlgn val="ctr"/>
        <c:lblOffset val="100"/>
        <c:tickLblSkip val="1"/>
        <c:noMultiLvlLbl val="0"/>
      </c:catAx>
      <c:valAx>
        <c:axId val="377136672"/>
        <c:scaling>
          <c:orientation val="minMax"/>
          <c:max val="2"/>
          <c:min val="-2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numFmt formatCode="0.0" sourceLinked="0"/>
        <c:majorTickMark val="none"/>
        <c:minorTickMark val="none"/>
        <c:tickLblPos val="nextTo"/>
        <c:spPr>
          <a:noFill/>
          <a:ln w="15875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141376"/>
        <c:crossesAt val="1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0.56684</cdr:x>
      <cdr:y>0.93757</cdr:y>
    </cdr:from>
    <cdr:to>
      <cdr:x>0.92112</cdr:x>
      <cdr:y>0.97354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64701" y="6231987"/>
          <a:ext cx="3727939" cy="2391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0.51505</cdr:x>
      <cdr:y>0.45377</cdr:y>
    </cdr:from>
    <cdr:to>
      <cdr:x>0.64414</cdr:x>
      <cdr:y>0.5088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419690" y="3016231"/>
          <a:ext cx="1358367" cy="3657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U.S. = 4.7%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0.56684</cdr:x>
      <cdr:y>0.93757</cdr:y>
    </cdr:from>
    <cdr:to>
      <cdr:x>0.92112</cdr:x>
      <cdr:y>0.97354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64701" y="6231987"/>
          <a:ext cx="3727939" cy="2391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0.5184</cdr:x>
      <cdr:y>0.4254</cdr:y>
    </cdr:from>
    <cdr:to>
      <cdr:x>0.6647</cdr:x>
      <cdr:y>0.47619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454896" y="2827606"/>
          <a:ext cx="1539461" cy="3376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U.S. = - 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0.5%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0.56684</cdr:x>
      <cdr:y>0.93757</cdr:y>
    </cdr:from>
    <cdr:to>
      <cdr:x>0.92112</cdr:x>
      <cdr:y>0.97354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964701" y="6231987"/>
          <a:ext cx="3727939" cy="2391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0.34399</cdr:x>
      <cdr:y>0.41166</cdr:y>
    </cdr:from>
    <cdr:to>
      <cdr:x>0.5184</cdr:x>
      <cdr:y>0.46289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619643" y="2736317"/>
          <a:ext cx="1835253" cy="340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U.S. = </a:t>
          </a:r>
          <a:r>
            <a:rPr lang="en-US" sz="1600" b="1" dirty="0" smtClean="0">
              <a:latin typeface="Arial" panose="020B0604020202020204" pitchFamily="34" charset="0"/>
              <a:cs typeface="Arial" panose="020B0604020202020204" pitchFamily="34" charset="0"/>
            </a:rPr>
            <a:t>0.0%</a:t>
          </a:r>
          <a:endParaRPr lang="en-US" sz="1600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10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83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52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81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1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85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98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7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015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51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D13E4-35A8-4390-AF6D-D24D8BCD2F78}" type="datetimeFigureOut">
              <a:rPr lang="en-US" smtClean="0"/>
              <a:t>10/26/2017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DAC19-BD90-4599-9507-8505277A9E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89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375696517"/>
              </p:ext>
            </p:extLst>
          </p:nvPr>
        </p:nvGraphicFramePr>
        <p:xfrm>
          <a:off x="759259" y="120864"/>
          <a:ext cx="10522634" cy="6646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1288451" y="6364701"/>
            <a:ext cx="46937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/>
              <a:t>* Unemployment Rate is for Construction + Mining + Logging</a:t>
            </a:r>
            <a:endParaRPr lang="en-US" sz="1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6284890" y="6364701"/>
            <a:ext cx="49970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Associated Builders and Contractors, Markstein Advisors</a:t>
            </a:r>
          </a:p>
        </p:txBody>
      </p:sp>
    </p:spTree>
    <p:extLst>
      <p:ext uri="{BB962C8B-B14F-4D97-AF65-F5344CB8AC3E}">
        <p14:creationId xmlns:p14="http://schemas.microsoft.com/office/powerpoint/2010/main" val="322409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099293326"/>
              </p:ext>
            </p:extLst>
          </p:nvPr>
        </p:nvGraphicFramePr>
        <p:xfrm>
          <a:off x="829994" y="211016"/>
          <a:ext cx="10522634" cy="6646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1288451" y="6364701"/>
            <a:ext cx="46937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/>
              <a:t>* Unemployment Rate is for Construction + </a:t>
            </a:r>
            <a:r>
              <a:rPr lang="en-US" sz="1400" b="1" dirty="0"/>
              <a:t>Mining + Logging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84890" y="6364701"/>
            <a:ext cx="49970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Associated Builders and Contractors, Markstein Advisors</a:t>
            </a:r>
          </a:p>
        </p:txBody>
      </p:sp>
    </p:spTree>
    <p:extLst>
      <p:ext uri="{BB962C8B-B14F-4D97-AF65-F5344CB8AC3E}">
        <p14:creationId xmlns:p14="http://schemas.microsoft.com/office/powerpoint/2010/main" val="127432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576660451"/>
              </p:ext>
            </p:extLst>
          </p:nvPr>
        </p:nvGraphicFramePr>
        <p:xfrm>
          <a:off x="829994" y="211016"/>
          <a:ext cx="10522634" cy="6646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1288451" y="6364701"/>
            <a:ext cx="46937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smtClean="0"/>
              <a:t>* Unemployment Rate is for Construction + </a:t>
            </a:r>
            <a:r>
              <a:rPr lang="en-US" sz="1400" b="1" dirty="0"/>
              <a:t>Mining + Logging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84890" y="6364701"/>
            <a:ext cx="49970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Associated Builders and Contractors, Markstein Advisors</a:t>
            </a:r>
          </a:p>
        </p:txBody>
      </p:sp>
    </p:spTree>
    <p:extLst>
      <p:ext uri="{BB962C8B-B14F-4D97-AF65-F5344CB8AC3E}">
        <p14:creationId xmlns:p14="http://schemas.microsoft.com/office/powerpoint/2010/main" val="29896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99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 Markstein</dc:creator>
  <cp:lastModifiedBy>Bernard</cp:lastModifiedBy>
  <cp:revision>131</cp:revision>
  <dcterms:created xsi:type="dcterms:W3CDTF">2015-04-07T17:46:32Z</dcterms:created>
  <dcterms:modified xsi:type="dcterms:W3CDTF">2017-10-26T14:03:30Z</dcterms:modified>
</cp:coreProperties>
</file>